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8"/>
  </p:notesMasterIdLst>
  <p:sldIdLst>
    <p:sldId id="263" r:id="rId2"/>
    <p:sldId id="272" r:id="rId3"/>
    <p:sldId id="257" r:id="rId4"/>
    <p:sldId id="331" r:id="rId5"/>
    <p:sldId id="259" r:id="rId6"/>
    <p:sldId id="260" r:id="rId7"/>
    <p:sldId id="294" r:id="rId8"/>
    <p:sldId id="271" r:id="rId9"/>
    <p:sldId id="261" r:id="rId10"/>
    <p:sldId id="290" r:id="rId11"/>
    <p:sldId id="293" r:id="rId12"/>
    <p:sldId id="291" r:id="rId13"/>
    <p:sldId id="292" r:id="rId14"/>
    <p:sldId id="305" r:id="rId15"/>
    <p:sldId id="318" r:id="rId16"/>
    <p:sldId id="319" r:id="rId17"/>
    <p:sldId id="310" r:id="rId18"/>
    <p:sldId id="312" r:id="rId19"/>
    <p:sldId id="316" r:id="rId20"/>
    <p:sldId id="311" r:id="rId21"/>
    <p:sldId id="313" r:id="rId22"/>
    <p:sldId id="315" r:id="rId23"/>
    <p:sldId id="321" r:id="rId24"/>
    <p:sldId id="262" r:id="rId25"/>
    <p:sldId id="269" r:id="rId26"/>
    <p:sldId id="362" r:id="rId27"/>
    <p:sldId id="359" r:id="rId28"/>
    <p:sldId id="361" r:id="rId29"/>
    <p:sldId id="367" r:id="rId30"/>
    <p:sldId id="368" r:id="rId31"/>
    <p:sldId id="369" r:id="rId32"/>
    <p:sldId id="370" r:id="rId33"/>
    <p:sldId id="357" r:id="rId34"/>
    <p:sldId id="354" r:id="rId35"/>
    <p:sldId id="389" r:id="rId36"/>
    <p:sldId id="388" r:id="rId37"/>
    <p:sldId id="387" r:id="rId38"/>
    <p:sldId id="386" r:id="rId39"/>
    <p:sldId id="390" r:id="rId40"/>
    <p:sldId id="397" r:id="rId41"/>
    <p:sldId id="399" r:id="rId42"/>
    <p:sldId id="400" r:id="rId43"/>
    <p:sldId id="401" r:id="rId44"/>
    <p:sldId id="358" r:id="rId45"/>
    <p:sldId id="374" r:id="rId46"/>
    <p:sldId id="32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7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ati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38" d="100"/>
          <a:sy n="38" d="100"/>
        </p:scale>
        <p:origin x="-1410" y="-108"/>
      </p:cViewPr>
      <p:guideLst>
        <p:guide orient="horz" pos="217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904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5C00F-EDEC-4167-B80E-A3998BF2A15A}" type="datetimeFigureOut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08959-979F-434A-B710-E4717262802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DFC7-F2A7-4977-B84B-7DF5A47CAB3C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082-C8C2-46F6-8614-CF5D31DB2DA4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B5A01-64CE-418E-846F-C405002C1768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3BDA-ADB5-4352-8A21-1A9B0B1D0244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2FC6-D9CD-4068-A44C-2C252FE2917F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FB37-1089-4E54-B9CC-5514C268CA0D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0DDC-4A50-4089-B006-FEF5A9155776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35D8-6D08-4BF6-8411-DD6A2FF3CB21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59C9F-73DD-48F5-BD14-9692E04B3981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78619-0AD1-45F2-ACD9-91EE6F655FE8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9E1-E9C4-4A95-B75E-4E2AEF86FBC6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B3316BB-F1AA-44CC-86F6-562DF0B0CF4D}" type="datetime1">
              <a:rPr lang="en-US" smtClean="0"/>
              <a:pPr/>
              <a:t>26/Mon-Sep-22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E679DF1-A3F8-4422-94F2-EF448743B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7E679DF1-A3F8-4422-94F2-EF448743B2DC}" type="slidenum">
              <a:rPr lang="en-US" smtClean="0"/>
              <a:pPr/>
              <a:t>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26535539"/>
              </p:ext>
            </p:extLst>
          </p:nvPr>
        </p:nvGraphicFramePr>
        <p:xfrm>
          <a:off x="685800" y="3657600"/>
          <a:ext cx="7772400" cy="2552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19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594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5450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Submitted By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63625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 Name : Atiqur Rahman </a:t>
                      </a:r>
                    </a:p>
                    <a:p>
                      <a:pPr algn="l"/>
                      <a:r>
                        <a:rPr lang="en-US" b="1" dirty="0"/>
                        <a:t> Registration</a:t>
                      </a:r>
                      <a:r>
                        <a:rPr lang="en-US" b="1" baseline="0" dirty="0"/>
                        <a:t> No:16502001117</a:t>
                      </a:r>
                    </a:p>
                    <a:p>
                      <a:pPr algn="l"/>
                      <a:r>
                        <a:rPr lang="en-US" b="1" baseline="0" dirty="0"/>
                        <a:t> Session : 2016 - 17 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/>
                        <a:t>Name : Md. </a:t>
                      </a:r>
                      <a:r>
                        <a:rPr lang="en-US" b="1" dirty="0" err="1"/>
                        <a:t>Ahadul</a:t>
                      </a:r>
                      <a:r>
                        <a:rPr lang="en-US" b="1" dirty="0"/>
                        <a:t> Islam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/>
                        <a:t>Registration</a:t>
                      </a:r>
                      <a:r>
                        <a:rPr lang="en-US" b="1" baseline="0" dirty="0"/>
                        <a:t> No:16502001167</a:t>
                      </a:r>
                    </a:p>
                    <a:p>
                      <a:pPr algn="l"/>
                      <a:r>
                        <a:rPr lang="en-US" b="1" dirty="0"/>
                        <a:t>Session : 2016 - 17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63625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Department</a:t>
                      </a:r>
                      <a:r>
                        <a:rPr lang="en-US" b="1" baseline="0" dirty="0"/>
                        <a:t> of Computer Science and Engineering (CSE)</a:t>
                      </a:r>
                    </a:p>
                    <a:p>
                      <a:pPr algn="ctr"/>
                      <a:r>
                        <a:rPr lang="en-US" b="1" baseline="0" dirty="0"/>
                        <a:t>Institute of Science and Technology (IST)</a:t>
                      </a:r>
                    </a:p>
                    <a:p>
                      <a:pPr algn="ctr"/>
                      <a:r>
                        <a:rPr lang="en-US" b="1" baseline="0" dirty="0"/>
                        <a:t>26-09-2022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447800" y="326548"/>
            <a:ext cx="5562600" cy="1502252"/>
            <a:chOff x="2362200" y="1371600"/>
            <a:chExt cx="4419600" cy="1681161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371600"/>
              <a:ext cx="1681161" cy="1681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578" y="1413193"/>
              <a:ext cx="1224222" cy="1558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11723" y="2066609"/>
            <a:ext cx="9144000" cy="115697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Secure Data Transmission over the Internet Using Crytography and Image Steganography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Technique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250" y="1676400"/>
            <a:ext cx="8083550" cy="3448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technique of the system divided into three modules.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Cryptography: Crypto Module and Reverse Crypto Module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Conversion: Intermediate Module and Reverse Intermediate Module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Steganography: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and Reverse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Module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35"/>
            <a:ext cx="9144635" cy="125539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 fontScale="90000"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Technique - Crypto Module and  Reverse Crypto Module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1970405"/>
            <a:ext cx="8083550" cy="3305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9" name="Content Placeholder 18" descr="Untitled Diagram.drawio (5)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33475" y="2470468"/>
            <a:ext cx="2667000" cy="1134110"/>
          </a:xfrm>
          <a:prstGeom prst="rect">
            <a:avLst/>
          </a:prstGeom>
        </p:spPr>
      </p:pic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Content Placeholder 13"/>
          <p:cNvSpPr/>
          <p:nvPr/>
        </p:nvSpPr>
        <p:spPr>
          <a:xfrm>
            <a:off x="685800" y="1600200"/>
            <a:ext cx="802005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pic>
        <p:nvPicPr>
          <p:cNvPr id="7" name="Content Placeholder 6" descr="Reverse Stego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5105400" y="2452052"/>
            <a:ext cx="2905125" cy="11525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38530" y="4102100"/>
            <a:ext cx="286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4(A) : Crypto Module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948555" y="4102100"/>
            <a:ext cx="373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4(B) : Reverse Crypto Module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160"/>
            <a:ext cx="9144000" cy="128016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 fontScale="90000"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Technique - Intermediate  Module and Reverse Intermediate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1970405"/>
            <a:ext cx="8083550" cy="3305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1" name="Content Placeholder 20" descr="IntermediateModul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3074670"/>
            <a:ext cx="3770489" cy="365125"/>
          </a:xfrm>
          <a:prstGeom prst="rect">
            <a:avLst/>
          </a:prstGeom>
        </p:spPr>
      </p:pic>
      <p:pic>
        <p:nvPicPr>
          <p:cNvPr id="22" name="Content Placeholder 21" descr="R_intermediate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937760" y="3050363"/>
            <a:ext cx="3749040" cy="365125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685800" y="4284662"/>
            <a:ext cx="353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5(A) : Intermediate Module</a:t>
            </a:r>
            <a:r>
              <a:rPr lang="en-US" dirty="0"/>
              <a:t> 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4699071" y="4284662"/>
            <a:ext cx="414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Figure5(B) : Reverse Intermediate Module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"/>
            <a:ext cx="9146540" cy="123761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 fontScale="90000"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Technique - Stego Module and Reverse Stego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2046605"/>
            <a:ext cx="8083550" cy="3305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8" name="Content Placeholder 7" descr="StegoImag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52888" y="2573161"/>
            <a:ext cx="2771775" cy="1724025"/>
          </a:xfrm>
          <a:prstGeom prst="rect">
            <a:avLst/>
          </a:prstGeom>
        </p:spPr>
      </p:pic>
      <p:pic>
        <p:nvPicPr>
          <p:cNvPr id="11" name="Content Placeholder 10" descr="R_StegoImage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5105400" y="2575983"/>
            <a:ext cx="2771775" cy="162877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914401" y="4763452"/>
            <a:ext cx="30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6(A)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  <a:r>
              <a:rPr lang="en-US" dirty="0"/>
              <a:t> 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065395" y="4778832"/>
            <a:ext cx="339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Figure(B) : Reverse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"/>
            <a:ext cx="9146540" cy="90106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Algorithm (Embedding)- RSA()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2046605"/>
            <a:ext cx="8083550" cy="3305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19200" y="1752600"/>
            <a:ext cx="7658100" cy="33051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Create variable to store encrypted value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Key_generation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Calculate encrypted value and store it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Return encrypted ASCII value of each character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Exit()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"/>
            <a:ext cx="9146540" cy="90487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Algorithm (Extraction) - RSA()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2046605"/>
            <a:ext cx="8083550" cy="3305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81100" y="1506220"/>
            <a:ext cx="7588250" cy="359918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Create variable to store encrypted value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Key_generation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Calculate decrypted value and store it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Return decrypted ASCII value of each character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Exit()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"/>
            <a:ext cx="9146540" cy="121031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 fontScale="90000"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Algorithm (Embedding) - key_generation()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2046605"/>
            <a:ext cx="8083550" cy="3305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250" y="1631950"/>
            <a:ext cx="8299450" cy="348615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Select two large primes p and q such that p &amp; q.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n ← p x q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φ (n) ← (p-1) x (q-1)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Select e such that 1 &lt; e &lt; φ (n) and e is co-prime to φ(n).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[d is inverse of e modulo φ (n)] d ← e-1 mod  φ (n)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[To be announced publicly]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Public_key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←(e, n )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[ To be kept secret]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Private_key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← ( d, n 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8: Return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Public_key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Private_key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"/>
            <a:ext cx="9146540" cy="121031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 fontScale="90000"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Algorithm (Extraction )- key_generation()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2046605"/>
            <a:ext cx="8083550" cy="3305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823835" cy="5006340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Select two large primes p and q such that p &amp; q.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n ← p x q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φ (n) ← (p-1) x (q-1)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Select e such that 1 &lt; e &lt; φ (n) and e is co-prime to φ (n).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[d is inverse of e modulo φ (n)] d ← e-1 mod φ (n)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[To be announced publicly]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Public_key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←(e, n)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[ To be kept secret ]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Private_key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← ( d, n 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8: Return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Public_key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Private_key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35"/>
            <a:ext cx="9146540" cy="101854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Algorithm (Embedding) - main()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2046605"/>
            <a:ext cx="8083550" cy="427799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855585" cy="453644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Select a cover image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store each pixel of image into 3D array (RGB)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Create a message and store it in a variable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Call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msg_binary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(message)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while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msg_binary_value.length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!= 0</a:t>
            </a:r>
          </a:p>
          <a:p>
            <a:pPr lvl="1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5.a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one red pixel of array</a:t>
            </a:r>
          </a:p>
          <a:p>
            <a:pPr lvl="1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5.b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red pixel into 8 bit corresponding binary</a:t>
            </a:r>
          </a:p>
          <a:p>
            <a:pPr lvl="1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last bit of red pixel = 0: call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green_pixel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row,column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5.d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last bit of red pixel = 1: call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blue_pixel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row,column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Store the new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stego_image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Exit()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"/>
            <a:ext cx="9146540" cy="77533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Algorithm (Extraction)- main()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2046605"/>
            <a:ext cx="8083550" cy="3305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131570"/>
            <a:ext cx="7542530" cy="477139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Select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Compute length of message.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Create a 2D array variable to store the last bit.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While (length != 0)</a:t>
            </a:r>
          </a:p>
          <a:p>
            <a:pPr lvl="1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red pixel of array</a:t>
            </a:r>
          </a:p>
          <a:p>
            <a:pPr lvl="1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red pixel into 8 bit corresponding binary</a:t>
            </a:r>
          </a:p>
          <a:p>
            <a:pPr lvl="1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If last bit of red pixel = 0: call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green_pixel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row,column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If last bit of red pixel = 1: call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blue_pixel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row,column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Compute the ASCII value of bit.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call RSA().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Convert the ASCII value int character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8: Exit()</a:t>
            </a:r>
            <a:r>
              <a:rPr lang="en-US" sz="1800" dirty="0"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Content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828800" y="1447800"/>
            <a:ext cx="6172200" cy="4648200"/>
          </a:xfrm>
        </p:spPr>
        <p:txBody>
          <a:bodyPr>
            <a:normAutofit fontScale="87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System Overview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Existing System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Proposed System Design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Proposed System Features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Overview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Testing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Future Work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"/>
            <a:ext cx="9146540" cy="120840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 fontScale="90000"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Algorithm (Embedding)- msg_binary(message)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2046605"/>
            <a:ext cx="8083550" cy="3305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524000"/>
            <a:ext cx="8084185" cy="259588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Create two variable which can store integer value and binary value of message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Call RSA (message)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Convert the ASCII value into corresponding binary value and store it into variable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Return binary bit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Exit()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"/>
            <a:ext cx="9146540" cy="120840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 fontScale="90000"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Algorithm (Embedding) - green_pixel(r,c) and blue_pixel(r,c)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2046605"/>
            <a:ext cx="8083550" cy="3305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2046605"/>
            <a:ext cx="3902075" cy="4049395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Select one green pixel of image according to row and column of red pixel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convert the pixel integer value into 8 bit corresponding binary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select last bit of binary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insert the value into last bit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convert the binary value into corresponding ASCII value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put the ASCII value into image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2"/>
          <p:cNvSpPr/>
          <p:nvPr/>
        </p:nvSpPr>
        <p:spPr>
          <a:xfrm>
            <a:off x="4648200" y="2046605"/>
            <a:ext cx="3920490" cy="375856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Select one blue pixel of image according to row and column of red pixel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convert the pixel integer value into 8 bit corresponding binary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select last bit of binary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insert the value into last bit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convert the binary value into corresponding ASCII value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put the ASCII value into image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"/>
            <a:ext cx="9146540" cy="120840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 fontScale="90000"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Algorithm (Extraction) - green_pixel(r,c) and blue_pixel(r,c)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2"/>
          <p:cNvSpPr/>
          <p:nvPr/>
        </p:nvSpPr>
        <p:spPr>
          <a:xfrm>
            <a:off x="685800" y="2046605"/>
            <a:ext cx="8083550" cy="3305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ontent Placeholder 13"/>
          <p:cNvSpPr/>
          <p:nvPr/>
        </p:nvSpPr>
        <p:spPr>
          <a:xfrm>
            <a:off x="914400" y="3962400"/>
            <a:ext cx="7772400" cy="19704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046605"/>
            <a:ext cx="3902075" cy="3758565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select one green pixel of image according to row and column of red pixel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convert the pixel integer value into 8 bit corresponding binary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select last bit of binary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select the last bit of green pixel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put the bit into variable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exit() </a:t>
            </a:r>
          </a:p>
        </p:txBody>
      </p:sp>
      <p:sp>
        <p:nvSpPr>
          <p:cNvPr id="6" name="Content Placeholder 2"/>
          <p:cNvSpPr/>
          <p:nvPr/>
        </p:nvSpPr>
        <p:spPr>
          <a:xfrm>
            <a:off x="4766310" y="2046605"/>
            <a:ext cx="3920490" cy="375856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select one blue pixel of image according to row and column of red pixel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convert the pixel integer value into 8 bit corresponding binary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select last bit of binary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select the last bit of blue pixel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put the bit into variable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exit()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System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676400" y="1524000"/>
            <a:ext cx="4968240" cy="42672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Authentication 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privacy.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integrity.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sized hiding capacity.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Perceptual transparency.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Robustness.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Temper Resistence.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Less significant distortion and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Continuous uses of same image.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Platform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1524000"/>
            <a:ext cx="5475605" cy="4762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2 GB of RAM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core processor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GB of ROM </a:t>
            </a:r>
          </a:p>
          <a:p>
            <a:pPr marL="0" indent="0" algn="l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32/64 Bit Operating System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Version 3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GUI framework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(Latest Version)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518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250" y="990600"/>
            <a:ext cx="8115300" cy="4800600"/>
          </a:xfrm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Tkinter framework provides Python users with a simple way to create GUI elements using the widgets found in the Tk toolkit .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is commonly used for developing websites and software, task automation, data analysis, and data visualization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NumPy is a Python library used for working with arrays.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OpenCV - Python is a library of Python bindings designed to solve computer vision problems.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Python Imaging Library (expansion of PIL) is  image processing package for Python language 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75"/>
            <a:ext cx="9144000" cy="81724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Implementation (Cont.)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171546" y="5410200"/>
            <a:ext cx="25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User Interface 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MainUI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85570" y="1447800"/>
            <a:ext cx="6360795" cy="36747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"/>
            <a:ext cx="9144000" cy="89090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Implementation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171546" y="5410200"/>
            <a:ext cx="23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 : Open Image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open_imag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90600" y="1371600"/>
            <a:ext cx="7115810" cy="35013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995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Implementation(Cont.)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851823" y="5242361"/>
            <a:ext cx="313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Message Encryption </a:t>
            </a:r>
            <a:r>
              <a:rPr lang="en-US" dirty="0"/>
              <a:t>  </a:t>
            </a:r>
          </a:p>
        </p:txBody>
      </p:sp>
      <p:pic>
        <p:nvPicPr>
          <p:cNvPr id="5" name="Content Placeholder 4" descr="Mencrypted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55127" y="1508561"/>
            <a:ext cx="5833745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15"/>
            <a:ext cx="9144000" cy="86233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Implementation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181263" y="5662295"/>
            <a:ext cx="430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Embedding message with image 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embed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32902" y="1471295"/>
            <a:ext cx="5878195" cy="39154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52450" y="1447800"/>
            <a:ext cx="8134350" cy="45720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Cryptography: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 of the science of secret writing. 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Scrambles messages so it cannot be understood.</a:t>
            </a:r>
          </a:p>
          <a:p>
            <a:pPr marL="0" indent="0" algn="just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Communicating secret data in an appropriate multimedia carrier. e.g. image, audio, and video files.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 of hiding information in ways that prevent the detection.    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916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Implementation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278226" y="5631180"/>
            <a:ext cx="243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Save Image </a:t>
            </a:r>
            <a:r>
              <a:rPr lang="en-US" dirty="0"/>
              <a:t>  </a:t>
            </a:r>
          </a:p>
        </p:txBody>
      </p:sp>
      <p:pic>
        <p:nvPicPr>
          <p:cNvPr id="6" name="Content Placeholder 5" descr="saveimag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44880" y="1828800"/>
            <a:ext cx="7254240" cy="35356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985"/>
            <a:ext cx="9144000" cy="95186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Implementation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315887" y="5840968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Extract Data</a:t>
            </a:r>
            <a:r>
              <a:rPr lang="en-US" dirty="0"/>
              <a:t>   </a:t>
            </a:r>
          </a:p>
        </p:txBody>
      </p:sp>
      <p:pic>
        <p:nvPicPr>
          <p:cNvPr id="6" name="Content Placeholder 5" descr="extract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75715" y="1712057"/>
            <a:ext cx="6592570" cy="3779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35"/>
            <a:ext cx="9144000" cy="102235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Implementation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124200" y="5466952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13: Decryption   </a:t>
            </a:r>
          </a:p>
        </p:txBody>
      </p:sp>
      <p:pic>
        <p:nvPicPr>
          <p:cNvPr id="5" name="Content Placeholder 4" descr="decrypt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30192" y="1577657"/>
            <a:ext cx="6750050" cy="37026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375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Comparison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1500" y="1447800"/>
            <a:ext cx="8115300" cy="361188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/>
          <p:nvPr>
            <p:extLst>
              <p:ext uri="{D42A27DB-BD31-4B8C-83A1-F6EECF244321}">
                <p14:modId xmlns:p14="http://schemas.microsoft.com/office/powerpoint/2010/main" xmlns="" val="2974026029"/>
              </p:ext>
            </p:extLst>
          </p:nvPr>
        </p:nvGraphicFramePr>
        <p:xfrm>
          <a:off x="728980" y="1435453"/>
          <a:ext cx="7686040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1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31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223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Exisiting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23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Authentication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23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Confidentiality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23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Distortion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23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003232" y="5410200"/>
            <a:ext cx="3251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 : Comparison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System Testing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1500" y="1752600"/>
            <a:ext cx="8115300" cy="403860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Value Comparison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Comparison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821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System Testing - Unit Test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429000" y="5410200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Figure14 : Encryption part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307834731_1186738962237832_6726092667314498801_n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52600" y="1447800"/>
            <a:ext cx="53086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04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System Testing - Unit Test (Cont.)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178028" y="548640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15 : Embedding part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302004455_406525118118463_2007211142317905193_n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6800" y="1397635"/>
            <a:ext cx="6362700" cy="36861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4361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System Testing - Unit Test (Cont.)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Content Placeholder 4" descr="308325705_1137371190535101_1127054750933045708_n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33511" y="1417379"/>
            <a:ext cx="6276975" cy="38385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24200" y="572972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16 : Extraction part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4297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System Testing - Unit Test (Cont.)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Content Placeholder 5" descr="308124317_3200658583488455_6053222921143462558_n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95400" y="1483066"/>
            <a:ext cx="6324600" cy="34775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19400" y="545695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17 : Decryption part</a:t>
            </a:r>
            <a:r>
              <a:rPr lang="en-US" dirty="0"/>
              <a:t>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635" cy="85598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System Testing – PSNR value comparison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3972892819"/>
              </p:ext>
            </p:extLst>
          </p:nvPr>
        </p:nvGraphicFramePr>
        <p:xfrm>
          <a:off x="914399" y="1176020"/>
          <a:ext cx="7607300" cy="4215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2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Format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Image 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Stego Image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551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Grayscale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90.81db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05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JPEG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104.46db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05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PNG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106.10db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5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BMP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88.49db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" name="Picture 12" descr="Stego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1260" y="2819400"/>
            <a:ext cx="1301115" cy="692150"/>
          </a:xfrm>
          <a:prstGeom prst="rect">
            <a:avLst/>
          </a:prstGeom>
        </p:spPr>
      </p:pic>
      <p:pic>
        <p:nvPicPr>
          <p:cNvPr id="3" name="Picture 2" descr="Stego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625" y="3657600"/>
            <a:ext cx="1355725" cy="696595"/>
          </a:xfrm>
          <a:prstGeom prst="rect">
            <a:avLst/>
          </a:prstGeom>
        </p:spPr>
      </p:pic>
      <p:pic>
        <p:nvPicPr>
          <p:cNvPr id="6" name="Picture 5" descr="Stego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2" y="4572000"/>
            <a:ext cx="1600200" cy="692150"/>
          </a:xfrm>
          <a:prstGeom prst="rect">
            <a:avLst/>
          </a:prstGeom>
        </p:spPr>
      </p:pic>
      <p:pic>
        <p:nvPicPr>
          <p:cNvPr id="7" name="Picture 6" descr="Stego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0625" y="1828800"/>
            <a:ext cx="1301750" cy="719455"/>
          </a:xfrm>
          <a:prstGeom prst="rect">
            <a:avLst/>
          </a:prstGeom>
        </p:spPr>
      </p:pic>
      <p:pic>
        <p:nvPicPr>
          <p:cNvPr id="8" name="Picture 7" descr="Park-PNG-Background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3200" y="3634105"/>
            <a:ext cx="1382395" cy="751205"/>
          </a:xfrm>
          <a:prstGeom prst="rect">
            <a:avLst/>
          </a:prstGeom>
        </p:spPr>
      </p:pic>
      <p:pic>
        <p:nvPicPr>
          <p:cNvPr id="9" name="Picture 8" descr="oskar-kadaksoo-H1cuGOjk8d8-unsplash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67000" y="4532630"/>
            <a:ext cx="1600200" cy="742315"/>
          </a:xfrm>
          <a:prstGeom prst="rect">
            <a:avLst/>
          </a:prstGeom>
        </p:spPr>
      </p:pic>
      <p:pic>
        <p:nvPicPr>
          <p:cNvPr id="14" name="Picture 13" descr="johann-siemens-EPy0gBJzzZU-unsplash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3200" y="2743200"/>
            <a:ext cx="1383030" cy="715010"/>
          </a:xfrm>
          <a:prstGeom prst="rect">
            <a:avLst/>
          </a:prstGeom>
        </p:spPr>
      </p:pic>
      <p:pic>
        <p:nvPicPr>
          <p:cNvPr id="12" name="Content Placeholder 11" descr="image"/>
          <p:cNvPicPr>
            <a:picLocks noGrp="1" noChangeAspect="1"/>
          </p:cNvPicPr>
          <p:nvPr>
            <p:ph sz="quarter" idx="2"/>
          </p:nvPr>
        </p:nvPicPr>
        <p:blipFill>
          <a:blip r:embed="rId10" cstate="print"/>
          <a:stretch>
            <a:fillRect/>
          </a:stretch>
        </p:blipFill>
        <p:spPr>
          <a:xfrm>
            <a:off x="2819400" y="1828800"/>
            <a:ext cx="1342390" cy="68770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2995612" y="5711190"/>
            <a:ext cx="34448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 : PSNR Values Comparison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828800"/>
            <a:ext cx="7772400" cy="366649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allows for easy dissemination of information over large areas.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both a blessing and curse since our important information can spread out all over the world.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secure our information we have to increase data security.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play this role we can easily use any encryption algorithm to increase security and hide our information using steganography.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635" cy="70929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 fontScale="90000"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System Testing – Histogram value Comparison(Cont.)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2071956" y="5840968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18 : Histogram Comparison for JPEG format</a:t>
            </a:r>
          </a:p>
        </p:txBody>
      </p:sp>
      <p:pic>
        <p:nvPicPr>
          <p:cNvPr id="18" name="Content Placeholder 17" descr="JPEG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371600" y="774700"/>
            <a:ext cx="6248400" cy="49574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635" cy="70929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System Testing – Histogram value Comparison(Cont.) 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2046308" y="5869305"/>
            <a:ext cx="505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19 : Histogram Comparison for PNG format  </a:t>
            </a:r>
          </a:p>
        </p:txBody>
      </p:sp>
      <p:pic>
        <p:nvPicPr>
          <p:cNvPr id="5" name="Content Placeholder 4" descr="PNG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447800" y="914400"/>
            <a:ext cx="5850367" cy="4749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635" cy="70929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System</a:t>
            </a:r>
            <a:r>
              <a:rPr lang="en-US" sz="311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Testing – Histogram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value</a:t>
            </a:r>
            <a:r>
              <a:rPr lang="en-US" sz="311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Comparison(Cont.)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854331" y="6025634"/>
            <a:ext cx="506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20 : Histogram Comparison for BMP format  </a:t>
            </a:r>
          </a:p>
        </p:txBody>
      </p:sp>
      <p:pic>
        <p:nvPicPr>
          <p:cNvPr id="6" name="Content Placeholder 5" descr="BMP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676400" y="822960"/>
            <a:ext cx="5791200" cy="49587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635" cy="70929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sz="311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System Testing –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Histogram</a:t>
            </a:r>
            <a:r>
              <a:rPr lang="en-US" sz="311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value Comparison(Cont.)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815476" y="5715000"/>
            <a:ext cx="551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21 : Histogram Comparison for Grayscale format 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0011311C-5E77-BF55-D796-234CDF496A3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1143000"/>
            <a:ext cx="7010400" cy="4206614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376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1500" y="1447800"/>
            <a:ext cx="8115300" cy="47625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focuses on the use of cryptography and steganography withing digital images (jpeg, BMP and PNG) using LSB Substitution.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proposed method,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Cryptography used to encrypt information and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 to hide information into cover image. 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provides a new dimension for image steganography.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/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Future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1500" y="1447800"/>
            <a:ext cx="8115300" cy="47625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future plan for this project: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it more reliable to user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on our UI for more user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friendly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Digitized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to do some pretty creative things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Work on other multimedia steganography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0" y="2895600"/>
            <a:ext cx="9144000" cy="10648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74320" indent="-274320" algn="ctr">
              <a:buClr>
                <a:schemeClr val="accent1"/>
              </a:buClr>
              <a:buSzPct val="85000"/>
              <a:buFont typeface="Wingdings 2"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Objective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295400"/>
            <a:ext cx="7772400" cy="5227955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security system based on image Steganography.</a:t>
            </a:r>
          </a:p>
          <a:p>
            <a:pPr lvl="0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formulate an algorithm based on data hidden technique in the image to higher.</a:t>
            </a:r>
          </a:p>
          <a:p>
            <a:pPr lvl="0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quantity of hidden data without affecting the quality of images.</a:t>
            </a:r>
          </a:p>
          <a:p>
            <a:pPr lvl="0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system based on the algorithm established above.</a:t>
            </a:r>
          </a:p>
          <a:p>
            <a:pPr lvl="0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collect data and evaluate the accuracy of the algorithm by conducting a study. </a:t>
            </a:r>
          </a:p>
          <a:p>
            <a:pPr lvl="0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act a new stego-analysis approach on the image to evaluate the new algorithm.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Existing System Overview - Steganography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26950" y="1600200"/>
            <a:ext cx="7639050" cy="33210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73704" y="5486400"/>
            <a:ext cx="396986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b="1" dirty="0"/>
              <a:t>Figure1 : Distortion in Existing System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62000" y="4800600"/>
            <a:ext cx="34213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A.</a:t>
            </a:r>
            <a:r>
              <a:rPr lang="en-US" dirty="0"/>
              <a:t> Real Image(PSNR value is 95.11) 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4572000" y="4800600"/>
            <a:ext cx="3581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B.</a:t>
            </a:r>
            <a:r>
              <a:rPr lang="en-US" dirty="0"/>
              <a:t> </a:t>
            </a:r>
            <a:r>
              <a:rPr lang="en-US" dirty="0" err="1"/>
              <a:t>Stego</a:t>
            </a:r>
            <a:r>
              <a:rPr lang="en-US" dirty="0"/>
              <a:t> Image(PSNR value is 76.23)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35"/>
            <a:ext cx="9144000" cy="91503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Existing System Overview - 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49540" cy="3989705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 (Rivest–Shamir–Adleman) is a public-key cryptosystem that is widely used for secure data transmission.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9" name="Content Placeholder 8" descr="RSA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2209800" y="2971800"/>
            <a:ext cx="4465320" cy="17399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895600" y="5225534"/>
            <a:ext cx="258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 : RSA Algorithm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678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Drawbacks of Existing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05000"/>
            <a:ext cx="7772400" cy="33528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Extremely vulnerable to corruption.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LSB Embedding is relatively insecure.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 against image manipulation is low.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can be distorted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Modifying the three colors of a pixel produces a major distortion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bIns="91440" anchor="b" anchorCtr="0">
            <a:norm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Proposed System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9DF1-A3F8-4422-94F2-EF448743B2D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 descr="mainDiagram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76400" y="1388110"/>
            <a:ext cx="5486400" cy="44792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67000" y="602615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Figure3 :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Workflow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56</TotalTime>
  <Words>1902</Words>
  <Application>Microsoft Office PowerPoint</Application>
  <PresentationFormat>On-screen Show (4:3)</PresentationFormat>
  <Paragraphs>329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Equity</vt:lpstr>
      <vt:lpstr>Secure Data Transmission over the Internet Using Crytography and Image Steganography</vt:lpstr>
      <vt:lpstr>Content List</vt:lpstr>
      <vt:lpstr>Introduction</vt:lpstr>
      <vt:lpstr>Motivation</vt:lpstr>
      <vt:lpstr>Objective</vt:lpstr>
      <vt:lpstr>Existing System Overview - Steganography</vt:lpstr>
      <vt:lpstr>Existing System Overview - RSA</vt:lpstr>
      <vt:lpstr>Drawbacks of Existing System</vt:lpstr>
      <vt:lpstr>Proposed System Design</vt:lpstr>
      <vt:lpstr>Proposed Technique</vt:lpstr>
      <vt:lpstr>Proposed Technique - Crypto Module and  Reverse Crypto Module </vt:lpstr>
      <vt:lpstr>Proposed Technique - Intermediate  Module and Reverse Intermediate Module</vt:lpstr>
      <vt:lpstr>Proposed Technique - Stego Module and Reverse Stego Module</vt:lpstr>
      <vt:lpstr>Proposed Algorithm (Embedding)- RSA() </vt:lpstr>
      <vt:lpstr>Proposed Algorithm (Extraction) - RSA() </vt:lpstr>
      <vt:lpstr>Proposed Algorithm (Embedding) - key_generation() </vt:lpstr>
      <vt:lpstr>Proposed Algorithm (Extraction )- key_generation() </vt:lpstr>
      <vt:lpstr>Proposed Algorithm (Embedding) - main() </vt:lpstr>
      <vt:lpstr>Proposed Algorithm (Extraction)- main() </vt:lpstr>
      <vt:lpstr>Proposed Algorithm (Embedding)- msg_binary(message) </vt:lpstr>
      <vt:lpstr>Proposed Algorithm (Embedding) - green_pixel(r,c) and blue_pixel(r,c) </vt:lpstr>
      <vt:lpstr>Proposed Algorithm (Extraction) - green_pixel(r,c) and blue_pixel(r,c) </vt:lpstr>
      <vt:lpstr>Proposed System Features</vt:lpstr>
      <vt:lpstr>Platform Overview</vt:lpstr>
      <vt:lpstr>Implementation</vt:lpstr>
      <vt:lpstr>Implementation (Cont.) </vt:lpstr>
      <vt:lpstr>Implementation (Cont.)</vt:lpstr>
      <vt:lpstr>Implementation(Cont.)</vt:lpstr>
      <vt:lpstr>Implementation (Cont.)</vt:lpstr>
      <vt:lpstr>Implementation (Cont.)</vt:lpstr>
      <vt:lpstr>Implementation (Cont.)</vt:lpstr>
      <vt:lpstr>Implementation (Cont.)</vt:lpstr>
      <vt:lpstr>Comparison </vt:lpstr>
      <vt:lpstr>System Testing </vt:lpstr>
      <vt:lpstr>System Testing - Unit Test  </vt:lpstr>
      <vt:lpstr>System Testing - Unit Test (Cont.)  </vt:lpstr>
      <vt:lpstr>System Testing - Unit Test (Cont.) </vt:lpstr>
      <vt:lpstr>System Testing - Unit Test (Cont.)  </vt:lpstr>
      <vt:lpstr>System Testing – PSNR value comparison (Cont.)</vt:lpstr>
      <vt:lpstr>System Testing – Histogram value Comparison(Cont.)  </vt:lpstr>
      <vt:lpstr>System Testing – Histogram value Comparison(Cont.) </vt:lpstr>
      <vt:lpstr>System Testing – Histogram value Comparison(Cont.) </vt:lpstr>
      <vt:lpstr>System Testing – Histogram value Comparison(Cont.) </vt:lpstr>
      <vt:lpstr>Conclusion</vt:lpstr>
      <vt:lpstr>Future Work 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DT</dc:creator>
  <cp:lastModifiedBy>Windows User</cp:lastModifiedBy>
  <cp:revision>61</cp:revision>
  <dcterms:created xsi:type="dcterms:W3CDTF">2021-12-14T11:25:00Z</dcterms:created>
  <dcterms:modified xsi:type="dcterms:W3CDTF">2022-09-26T04:42:58Z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8E82ACC5879943A18FFBEFDB4DF9BB3F</vt:lpwstr>
  </property>
  <property fmtid="{D5CDD505-2E9C-101B-9397-08002B2CF9AE}" pid="3" name="KSOProductBuildVer">
    <vt:lpwstr>1033-11.2.0.11341</vt:lpwstr>
  </property>
</Properties>
</file>